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4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9" r:id="rId3"/>
    <p:sldId id="339" r:id="rId4"/>
    <p:sldId id="337" r:id="rId5"/>
    <p:sldId id="336" r:id="rId6"/>
    <p:sldId id="347" r:id="rId7"/>
    <p:sldId id="340" r:id="rId8"/>
    <p:sldId id="334" r:id="rId9"/>
    <p:sldId id="349" r:id="rId10"/>
    <p:sldId id="350" r:id="rId11"/>
    <p:sldId id="352" r:id="rId12"/>
    <p:sldId id="351" r:id="rId13"/>
    <p:sldId id="341" r:id="rId14"/>
    <p:sldId id="343" r:id="rId15"/>
    <p:sldId id="348" r:id="rId16"/>
    <p:sldId id="320" r:id="rId17"/>
    <p:sldId id="305" r:id="rId1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217925"/>
    <a:srgbClr val="0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35" autoAdjust="0"/>
    <p:restoredTop sz="94708" autoAdjust="0"/>
  </p:normalViewPr>
  <p:slideViewPr>
    <p:cSldViewPr snapToGrid="0" snapToObjects="1">
      <p:cViewPr>
        <p:scale>
          <a:sx n="60" d="100"/>
          <a:sy n="60" d="100"/>
        </p:scale>
        <p:origin x="-124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62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6AFC4-7319-4957-B0D1-6011127F4493}" type="datetimeFigureOut">
              <a:rPr lang="en-IN" smtClean="0"/>
              <a:t>19-01-2016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F9B07-3FDB-43E6-BEBF-F224FA7EC732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381BD695-967F-4A1C-8FAA-8825D14CD609}" type="datetimeFigureOut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600E92C1-06BD-4FFB-AAAC-FD9E3B1BA1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075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B1BC5B-00C6-40DF-96BF-C38F0F5D255C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B1BC5B-00C6-40DF-96BF-C38F0F5D255C}" type="slidenum">
              <a:rPr lang="en-US" smtClean="0"/>
              <a:pPr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B1BC5B-00C6-40DF-96BF-C38F0F5D255C}" type="slidenum">
              <a:rPr lang="en-US" smtClean="0"/>
              <a:pPr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C31C95E-8BC7-4918-A372-C93942892230}" type="slidenum">
              <a:rPr lang="en-US" smtClean="0"/>
              <a:pPr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C31C95E-8BC7-4918-A372-C93942892230}" type="slidenum">
              <a:rPr lang="en-US" smtClean="0"/>
              <a:pPr>
                <a:defRPr/>
              </a:pPr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C31C95E-8BC7-4918-A372-C93942892230}" type="slidenum">
              <a:rPr lang="en-US" smtClean="0"/>
              <a:pPr>
                <a:defRPr/>
              </a:pPr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C31C95E-8BC7-4918-A372-C93942892230}" type="slidenum">
              <a:rPr lang="en-US" smtClean="0"/>
              <a:pPr>
                <a:defRPr/>
              </a:pPr>
              <a:t>11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C31C95E-8BC7-4918-A372-C93942892230}" type="slidenum">
              <a:rPr lang="en-US" smtClean="0"/>
              <a:pPr>
                <a:defRPr/>
              </a:pPr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C31C95E-8BC7-4918-A372-C93942892230}" type="slidenum">
              <a:rPr lang="en-US" smtClean="0"/>
              <a:pPr>
                <a:defRPr/>
              </a:pPr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43"/>
          <p:cNvGrpSpPr/>
          <p:nvPr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7" name="Freeform 46"/>
          <p:cNvSpPr>
            <a:spLocks/>
          </p:cNvSpPr>
          <p:nvPr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8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BE4E-202D-48F0-B3B7-82160D707864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8B21-94F6-4567-979A-898AB20478DE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5DED-F877-4A97-B636-0B12FF11B7B6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98800" y="6356350"/>
            <a:ext cx="2133600" cy="365125"/>
          </a:xfrm>
        </p:spPr>
        <p:txBody>
          <a:bodyPr/>
          <a:lstStyle/>
          <a:p>
            <a:fld id="{E6023B52-C39E-4B0E-B8B5-22B73D9E99EF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25490-7297-45FA-BC7F-503B27417A15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89360" y="6356350"/>
            <a:ext cx="2133600" cy="365125"/>
          </a:xfrm>
        </p:spPr>
        <p:txBody>
          <a:bodyPr/>
          <a:lstStyle/>
          <a:p>
            <a:fld id="{A9B6864D-E126-4EC5-AE1B-62A76747616E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731B6-FD25-4F44-A035-6C1BFA7DE1DD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6AE6-0F62-4FDB-A4C8-9C7D2F2508A2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51BA-8155-479D-AFE4-39A4B268181A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CE9F-4C30-41AE-BEA2-481A390614F3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73A4-7F9D-4FE6-9BE5-E721DE43667E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56782-EC08-4AFE-B50B-6110D22A6EE9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9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90600" y="901006"/>
            <a:ext cx="6858000" cy="1138773"/>
          </a:xfrm>
        </p:spPr>
        <p:txBody>
          <a:bodyPr/>
          <a:lstStyle/>
          <a:p>
            <a:pPr algn="ctr"/>
            <a:r>
              <a:rPr lang="en-US" sz="3400" dirty="0" smtClean="0">
                <a:solidFill>
                  <a:srgbClr val="217925"/>
                </a:solidFill>
              </a:rPr>
              <a:t>Indian Airports – Understanding the Revenue Regime</a:t>
            </a:r>
            <a:endParaRPr lang="en-US" sz="3400" dirty="0">
              <a:solidFill>
                <a:srgbClr val="217925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346202" y="3480178"/>
            <a:ext cx="2456597" cy="132949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217925"/>
                </a:solidFill>
              </a:rPr>
              <a:t>LINK LEGAL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700" dirty="0" smtClean="0">
                <a:solidFill>
                  <a:srgbClr val="217925"/>
                </a:solidFill>
              </a:rPr>
              <a:t>India Law Services</a:t>
            </a:r>
            <a:endParaRPr lang="en-US" sz="1700" dirty="0">
              <a:solidFill>
                <a:srgbClr val="217925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739407" y="3968280"/>
            <a:ext cx="698551" cy="633335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>
            <a:off x="5913951" y="4446579"/>
            <a:ext cx="524007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Subtitle 1"/>
          <p:cNvSpPr txBox="1">
            <a:spLocks/>
          </p:cNvSpPr>
          <p:nvPr/>
        </p:nvSpPr>
        <p:spPr>
          <a:xfrm>
            <a:off x="3384646" y="4301330"/>
            <a:ext cx="5759354" cy="132949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/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792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Delhi</a:t>
            </a:r>
            <a:r>
              <a:rPr lang="en-US" sz="1400" dirty="0" smtClean="0">
                <a:solidFill>
                  <a:srgbClr val="217925"/>
                </a:solidFill>
              </a:rPr>
              <a:t>|| Mumbai || Hyderabad || Bangalore || Chennai</a:t>
            </a:r>
            <a:r>
              <a:rPr lang="en-US" sz="2400" dirty="0" smtClean="0">
                <a:solidFill>
                  <a:srgbClr val="217925"/>
                </a:solidFill>
              </a:rPr>
              <a:t> 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21792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98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Hybrid Till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717833" cy="516394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217925"/>
                </a:solidFill>
              </a:rPr>
              <a:t>Light touch</a:t>
            </a: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Single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IN" sz="14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Dual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Hybrid Till </a:t>
            </a:r>
            <a:endParaRPr lang="en-IN" sz="1800" dirty="0" smtClean="0">
              <a:solidFill>
                <a:srgbClr val="217925"/>
              </a:solidFill>
            </a:endParaRP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FFC000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8" y="976313"/>
            <a:ext cx="8848725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113" y="1176338"/>
            <a:ext cx="88677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Hybrid Till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149791" cy="5163940"/>
          </a:xfrm>
        </p:spPr>
        <p:txBody>
          <a:bodyPr>
            <a:normAutofit/>
          </a:bodyPr>
          <a:lstStyle/>
          <a:p>
            <a:pPr lvl="1"/>
            <a:endParaRPr lang="en-US" sz="1800" dirty="0" smtClean="0">
              <a:solidFill>
                <a:srgbClr val="217925"/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FFC000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41" y="1157583"/>
            <a:ext cx="7362497" cy="500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Dual Till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717833" cy="516394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217925"/>
                </a:solidFill>
              </a:rPr>
              <a:t>Light touch</a:t>
            </a: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Single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IN" sz="14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Dual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Hybrid Till </a:t>
            </a:r>
            <a:endParaRPr lang="en-IN" sz="1800" dirty="0" smtClean="0">
              <a:solidFill>
                <a:srgbClr val="217925"/>
              </a:solidFill>
            </a:endParaRP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FFC000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8" y="976313"/>
            <a:ext cx="8848725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113" y="1176338"/>
            <a:ext cx="88677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13" y="1223963"/>
            <a:ext cx="909637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19892"/>
            <a:ext cx="8229600" cy="556751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tabLst>
                <a:tab pos="355600" algn="l"/>
              </a:tabLst>
            </a:pPr>
            <a:r>
              <a:rPr lang="en-IN" sz="1800" b="1" i="1" dirty="0" smtClean="0">
                <a:solidFill>
                  <a:schemeClr val="tx1"/>
                </a:solidFill>
              </a:rPr>
              <a:t>	</a:t>
            </a:r>
            <a:r>
              <a:rPr lang="en-IN" sz="1800" dirty="0" smtClean="0">
                <a:solidFill>
                  <a:srgbClr val="217925"/>
                </a:solidFill>
              </a:rPr>
              <a:t>Existing Model</a:t>
            </a:r>
          </a:p>
          <a:p>
            <a:pPr marL="723900" indent="-368300" algn="just">
              <a:spcBef>
                <a:spcPts val="0"/>
              </a:spcBef>
              <a:buFont typeface="Wingdings" pitchFamily="2" charset="2"/>
              <a:buChar char="Ø"/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400" dirty="0" smtClean="0">
                <a:solidFill>
                  <a:srgbClr val="217925"/>
                </a:solidFill>
              </a:rPr>
              <a:t>Concession granted by the Ministry of Civil Aviation.</a:t>
            </a:r>
          </a:p>
          <a:p>
            <a:pPr marL="355600" indent="0" algn="just">
              <a:spcBef>
                <a:spcPts val="0"/>
              </a:spcBef>
            </a:pPr>
            <a:endParaRPr lang="en-IN" sz="1400" dirty="0" smtClean="0">
              <a:solidFill>
                <a:srgbClr val="217925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400" dirty="0" smtClean="0">
                <a:solidFill>
                  <a:srgbClr val="217925"/>
                </a:solidFill>
              </a:rPr>
              <a:t>Exclusivity – No new airport development within 150 kms. radius.</a:t>
            </a:r>
          </a:p>
          <a:p>
            <a:pPr marL="723900" indent="-368300" algn="just">
              <a:spcBef>
                <a:spcPts val="0"/>
              </a:spcBef>
            </a:pPr>
            <a:endParaRPr lang="en-IN" sz="1400" dirty="0" smtClean="0">
              <a:solidFill>
                <a:srgbClr val="217925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400" dirty="0" smtClean="0">
                <a:solidFill>
                  <a:srgbClr val="217925"/>
                </a:solidFill>
              </a:rPr>
              <a:t>Right to collect aero and non-aero revenues.</a:t>
            </a:r>
          </a:p>
          <a:p>
            <a:pPr marL="723900" indent="-368300" algn="just">
              <a:spcBef>
                <a:spcPts val="0"/>
              </a:spcBef>
              <a:tabLst>
                <a:tab pos="3657600" algn="l"/>
              </a:tabLst>
            </a:pPr>
            <a:endParaRPr lang="en-IN" sz="1400" dirty="0" smtClean="0">
              <a:solidFill>
                <a:srgbClr val="217925"/>
              </a:solidFill>
            </a:endParaRPr>
          </a:p>
          <a:p>
            <a:pPr marL="723900" indent="-36830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400" dirty="0" smtClean="0">
                <a:solidFill>
                  <a:srgbClr val="217925"/>
                </a:solidFill>
              </a:rPr>
              <a:t>Pay revenue share to AAI – 	For GHIAL @ 4% on the gross revenue;</a:t>
            </a:r>
          </a:p>
          <a:p>
            <a:pPr marL="355600" indent="0" algn="just">
              <a:spcBef>
                <a:spcPts val="0"/>
              </a:spcBef>
              <a:buNone/>
              <a:tabLst>
                <a:tab pos="3657600" algn="l"/>
              </a:tabLst>
            </a:pPr>
            <a:r>
              <a:rPr lang="en-IN" sz="1400" dirty="0" smtClean="0">
                <a:solidFill>
                  <a:srgbClr val="217925"/>
                </a:solidFill>
              </a:rPr>
              <a:t>                                                                              For BIAL @ 4% on the gross revenue.</a:t>
            </a:r>
          </a:p>
          <a:p>
            <a:pPr marL="355600" indent="0" algn="just">
              <a:spcBef>
                <a:spcPts val="0"/>
              </a:spcBef>
              <a:tabLst>
                <a:tab pos="3657600" algn="l"/>
              </a:tabLst>
            </a:pPr>
            <a:endParaRPr lang="en-IN" sz="1400" dirty="0" smtClean="0">
              <a:solidFill>
                <a:srgbClr val="217925"/>
              </a:solidFill>
            </a:endParaRP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400" dirty="0" smtClean="0">
                <a:solidFill>
                  <a:srgbClr val="217925"/>
                </a:solidFill>
              </a:rPr>
              <a:t>Tariff determination by AERA every 5 years or earlier, if required.</a:t>
            </a: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endParaRPr lang="en-IN" sz="1400" dirty="0" smtClean="0">
              <a:solidFill>
                <a:srgbClr val="217925"/>
              </a:solidFill>
            </a:endParaRP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400" dirty="0" smtClean="0">
                <a:solidFill>
                  <a:srgbClr val="217925"/>
                </a:solidFill>
              </a:rPr>
              <a:t>Single Till approach of tariff determination by AERA:</a:t>
            </a: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endParaRPr lang="en-IN" sz="1400" dirty="0" smtClean="0">
              <a:solidFill>
                <a:srgbClr val="217925"/>
              </a:solidFill>
            </a:endParaRP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400" dirty="0" smtClean="0">
                <a:solidFill>
                  <a:srgbClr val="217925"/>
                </a:solidFill>
              </a:rPr>
              <a:t>Entire airport is considered to be one unit;</a:t>
            </a: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400" dirty="0" smtClean="0">
                <a:solidFill>
                  <a:srgbClr val="217925"/>
                </a:solidFill>
              </a:rPr>
              <a:t>Pre-determined rate of return for the concessionaire; and</a:t>
            </a:r>
            <a:endParaRPr lang="en-IN" sz="1400" dirty="0">
              <a:solidFill>
                <a:srgbClr val="217925"/>
              </a:solidFill>
            </a:endParaRP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400" dirty="0" smtClean="0">
                <a:solidFill>
                  <a:srgbClr val="217925"/>
                </a:solidFill>
              </a:rPr>
              <a:t>Profits from non-aero activities used to offset the aero cost base for determining airport charges.</a:t>
            </a: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24" name="Title 2"/>
          <p:cNvSpPr>
            <a:spLocks noGrp="1"/>
          </p:cNvSpPr>
          <p:nvPr>
            <p:ph type="title"/>
          </p:nvPr>
        </p:nvSpPr>
        <p:spPr>
          <a:xfrm>
            <a:off x="0" y="371476"/>
            <a:ext cx="8229600" cy="52863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217925"/>
                </a:solidFill>
              </a:rPr>
              <a:t>Greenfield Airports</a:t>
            </a:r>
            <a:endParaRPr lang="en-US" sz="2800" dirty="0">
              <a:solidFill>
                <a:srgbClr val="21792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268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19892"/>
            <a:ext cx="8229600" cy="556751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tabLst>
                <a:tab pos="355600" algn="l"/>
              </a:tabLst>
            </a:pPr>
            <a:r>
              <a:rPr lang="en-IN" sz="1800" b="1" i="1" dirty="0" smtClean="0">
                <a:solidFill>
                  <a:schemeClr val="tx1"/>
                </a:solidFill>
              </a:rPr>
              <a:t>	</a:t>
            </a:r>
            <a:r>
              <a:rPr lang="en-IN" sz="1800" dirty="0" smtClean="0">
                <a:solidFill>
                  <a:srgbClr val="217925"/>
                </a:solidFill>
              </a:rPr>
              <a:t>Existing Model</a:t>
            </a:r>
          </a:p>
          <a:p>
            <a:pPr marL="723900" indent="-368300" algn="just">
              <a:spcBef>
                <a:spcPts val="0"/>
              </a:spcBef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800" dirty="0" smtClean="0">
                <a:solidFill>
                  <a:srgbClr val="217925"/>
                </a:solidFill>
              </a:rPr>
              <a:t>Lease of Airport to the Concessionaire under Section 12(4) of AAI Act.</a:t>
            </a:r>
          </a:p>
          <a:p>
            <a:pPr marL="355600" indent="0" algn="just">
              <a:spcBef>
                <a:spcPts val="0"/>
              </a:spcBef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800" dirty="0" smtClean="0">
                <a:solidFill>
                  <a:srgbClr val="217925"/>
                </a:solidFill>
              </a:rPr>
              <a:t>ROFR for development of new airport within 150 kms. radius.</a:t>
            </a:r>
          </a:p>
          <a:p>
            <a:pPr marL="723900" indent="-368300" algn="just">
              <a:spcBef>
                <a:spcPts val="0"/>
              </a:spcBef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800" dirty="0" smtClean="0">
                <a:solidFill>
                  <a:srgbClr val="217925"/>
                </a:solidFill>
              </a:rPr>
              <a:t>Right to collect aero and non-aero revenues.</a:t>
            </a:r>
          </a:p>
          <a:p>
            <a:pPr marL="723900" indent="-368300" algn="just">
              <a:spcBef>
                <a:spcPts val="0"/>
              </a:spcBef>
              <a:tabLst>
                <a:tab pos="3657600" algn="l"/>
              </a:tabLst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Pay revenue share to AAI – 	For DIAL @ 46% on the gross revenue;                                                                            	For MIAL @ 38.7% on the gross revenue.</a:t>
            </a:r>
          </a:p>
          <a:p>
            <a:pPr marL="355600" indent="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600" dirty="0" smtClean="0">
                <a:solidFill>
                  <a:schemeClr val="tx1"/>
                </a:solidFill>
              </a:rPr>
              <a:t> </a:t>
            </a: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Tariff determination by AERA every 5 years or earlier, if required</a:t>
            </a: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endParaRPr lang="en-IN" sz="1800" dirty="0" smtClean="0">
              <a:solidFill>
                <a:srgbClr val="217925"/>
              </a:solidFill>
            </a:endParaRP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Hybrid Till approach of tariff determination by AERA:</a:t>
            </a: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Only aero charges are regulated;</a:t>
            </a: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Non-aero charges are not regulated; and</a:t>
            </a:r>
            <a:endParaRPr lang="en-IN" sz="1800" dirty="0">
              <a:solidFill>
                <a:srgbClr val="217925"/>
              </a:solidFill>
            </a:endParaRP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30% of the non-aero revenues are accounted for subsidising the aero charges .</a:t>
            </a: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24" name="Title 2"/>
          <p:cNvSpPr>
            <a:spLocks noGrp="1"/>
          </p:cNvSpPr>
          <p:nvPr>
            <p:ph type="title"/>
          </p:nvPr>
        </p:nvSpPr>
        <p:spPr>
          <a:xfrm>
            <a:off x="0" y="371476"/>
            <a:ext cx="8229600" cy="52863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217925"/>
                </a:solidFill>
              </a:rPr>
              <a:t>Brownfield Airports</a:t>
            </a:r>
            <a:endParaRPr lang="en-US" sz="2800" dirty="0">
              <a:solidFill>
                <a:srgbClr val="21792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668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19892"/>
            <a:ext cx="8229600" cy="556751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tabLst>
                <a:tab pos="355600" algn="l"/>
              </a:tabLst>
            </a:pPr>
            <a:r>
              <a:rPr lang="en-IN" sz="1800" b="1" i="1" dirty="0" smtClean="0">
                <a:solidFill>
                  <a:schemeClr val="tx1"/>
                </a:solidFill>
              </a:rPr>
              <a:t>	</a:t>
            </a:r>
            <a:r>
              <a:rPr lang="en-IN" sz="1800" dirty="0" smtClean="0">
                <a:solidFill>
                  <a:srgbClr val="217925"/>
                </a:solidFill>
              </a:rPr>
              <a:t>Proposed Model – RFQ Stage</a:t>
            </a:r>
          </a:p>
          <a:p>
            <a:pPr marL="723900" indent="-368300" algn="just">
              <a:spcBef>
                <a:spcPts val="0"/>
              </a:spcBef>
              <a:buFont typeface="Wingdings" pitchFamily="2" charset="2"/>
              <a:buChar char="Ø"/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800" dirty="0" smtClean="0">
                <a:solidFill>
                  <a:srgbClr val="217925"/>
                </a:solidFill>
              </a:rPr>
              <a:t>License of Airport to the Concessionaire.</a:t>
            </a:r>
          </a:p>
          <a:p>
            <a:pPr marL="355600" indent="0" algn="just">
              <a:spcBef>
                <a:spcPts val="0"/>
              </a:spcBef>
            </a:pPr>
            <a:endParaRPr lang="en-IN" sz="1800" dirty="0" smtClean="0">
              <a:solidFill>
                <a:srgbClr val="217925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800" dirty="0">
                <a:solidFill>
                  <a:srgbClr val="217925"/>
                </a:solidFill>
              </a:rPr>
              <a:t>AAI may provide grant to the </a:t>
            </a:r>
            <a:r>
              <a:rPr lang="en-IN" sz="1800" dirty="0" smtClean="0">
                <a:solidFill>
                  <a:srgbClr val="217925"/>
                </a:solidFill>
              </a:rPr>
              <a:t>Concessionaire by </a:t>
            </a:r>
            <a:r>
              <a:rPr lang="en-IN" sz="1800" dirty="0">
                <a:solidFill>
                  <a:srgbClr val="217925"/>
                </a:solidFill>
              </a:rPr>
              <a:t>way of equity support in accordance with the bids </a:t>
            </a:r>
            <a:r>
              <a:rPr lang="en-IN" sz="1800" dirty="0" smtClean="0">
                <a:solidFill>
                  <a:srgbClr val="217925"/>
                </a:solidFill>
              </a:rPr>
              <a:t>received.</a:t>
            </a:r>
          </a:p>
          <a:p>
            <a:pPr marL="723900" indent="-368300" algn="just">
              <a:spcBef>
                <a:spcPts val="0"/>
              </a:spcBef>
            </a:pPr>
            <a:endParaRPr lang="en-IN" sz="1800" dirty="0" smtClean="0">
              <a:solidFill>
                <a:srgbClr val="217925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800" dirty="0" smtClean="0">
                <a:solidFill>
                  <a:srgbClr val="217925"/>
                </a:solidFill>
              </a:rPr>
              <a:t>Right to collect aero charges as per prescribed rates. Collect non-aero revenue and revenue from city side real estate.</a:t>
            </a:r>
          </a:p>
          <a:p>
            <a:pPr marL="723900" indent="-368300" algn="just">
              <a:spcBef>
                <a:spcPts val="0"/>
              </a:spcBef>
            </a:pPr>
            <a:endParaRPr lang="en-IN" sz="1800" dirty="0" smtClean="0">
              <a:solidFill>
                <a:srgbClr val="217925"/>
              </a:solidFill>
            </a:endParaRPr>
          </a:p>
          <a:p>
            <a:pPr marL="723900" indent="-368300" algn="just">
              <a:spcBef>
                <a:spcPts val="0"/>
              </a:spcBef>
            </a:pPr>
            <a:r>
              <a:rPr lang="en-IN" sz="1800" dirty="0" smtClean="0">
                <a:solidFill>
                  <a:srgbClr val="217925"/>
                </a:solidFill>
              </a:rPr>
              <a:t>Revenue share payment to commence from </a:t>
            </a:r>
            <a:r>
              <a:rPr lang="en-IN" sz="1800" dirty="0">
                <a:solidFill>
                  <a:srgbClr val="217925"/>
                </a:solidFill>
              </a:rPr>
              <a:t>the 20th year of the COD, </a:t>
            </a:r>
            <a:r>
              <a:rPr lang="en-IN" sz="1800" dirty="0" smtClean="0">
                <a:solidFill>
                  <a:srgbClr val="217925"/>
                </a:solidFill>
              </a:rPr>
              <a:t>and to increase by 1% every subsequent year.</a:t>
            </a:r>
          </a:p>
          <a:p>
            <a:pPr marL="355600" indent="0" algn="just">
              <a:spcBef>
                <a:spcPts val="0"/>
              </a:spcBef>
              <a:tabLst>
                <a:tab pos="3657600" algn="l"/>
              </a:tabLst>
            </a:pPr>
            <a:endParaRPr lang="en-IN" sz="1800" dirty="0" smtClean="0">
              <a:solidFill>
                <a:srgbClr val="217925"/>
              </a:solidFill>
            </a:endParaRP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Tariff review by AERA every 5 years or earlier, if required on the basis of the following considerations (without limitation):</a:t>
            </a:r>
          </a:p>
          <a:p>
            <a:pPr marL="641350" indent="-285750" algn="just">
              <a:spcBef>
                <a:spcPts val="0"/>
              </a:spcBef>
              <a:tabLst>
                <a:tab pos="3657600" algn="l"/>
              </a:tabLst>
            </a:pPr>
            <a:endParaRPr lang="en-IN" sz="1800" dirty="0" smtClean="0">
              <a:solidFill>
                <a:srgbClr val="217925"/>
              </a:solidFill>
            </a:endParaRP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Traffic growth, RoI and costs incurred in operations; and</a:t>
            </a: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Adjustments and recoveries under the concession.</a:t>
            </a:r>
          </a:p>
          <a:p>
            <a:pPr marL="1041400" lvl="1" algn="just">
              <a:spcBef>
                <a:spcPts val="0"/>
              </a:spcBef>
              <a:tabLst>
                <a:tab pos="3657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City side premium</a:t>
            </a:r>
          </a:p>
          <a:p>
            <a:pPr marL="355600" indent="0" algn="just">
              <a:spcBef>
                <a:spcPts val="0"/>
              </a:spcBef>
              <a:buNone/>
              <a:tabLst>
                <a:tab pos="3657600" algn="l"/>
              </a:tabLst>
            </a:pPr>
            <a:endParaRPr lang="en-IN" sz="1800" dirty="0" smtClean="0">
              <a:solidFill>
                <a:schemeClr val="tx1"/>
              </a:solidFill>
            </a:endParaRPr>
          </a:p>
          <a:p>
            <a:pPr marL="641350" indent="-285750" algn="just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657600" algn="l"/>
              </a:tabLst>
            </a:pPr>
            <a:endParaRPr lang="en-IN" sz="1800" dirty="0" smtClean="0">
              <a:solidFill>
                <a:schemeClr val="tx1"/>
              </a:solidFill>
            </a:endParaRPr>
          </a:p>
          <a:p>
            <a:pPr marL="641350" indent="-285750" algn="just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657600" algn="l"/>
              </a:tabLst>
            </a:pPr>
            <a:endParaRPr lang="en-IN" sz="1800" dirty="0" smtClean="0">
              <a:solidFill>
                <a:schemeClr val="tx1"/>
              </a:solidFill>
            </a:endParaRPr>
          </a:p>
          <a:p>
            <a:pPr marL="1041400" lvl="1" algn="just"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3657600" algn="l"/>
              </a:tabLst>
            </a:pPr>
            <a:endParaRPr lang="en-IN" sz="1400" dirty="0" smtClean="0">
              <a:solidFill>
                <a:schemeClr val="tx1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24" name="Title 2"/>
          <p:cNvSpPr>
            <a:spLocks noGrp="1"/>
          </p:cNvSpPr>
          <p:nvPr>
            <p:ph type="title"/>
          </p:nvPr>
        </p:nvSpPr>
        <p:spPr>
          <a:xfrm>
            <a:off x="0" y="371476"/>
            <a:ext cx="8229600" cy="52863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217925"/>
                </a:solidFill>
              </a:rPr>
              <a:t>Brownfield Airports</a:t>
            </a:r>
            <a:endParaRPr lang="en-US" sz="2800" dirty="0">
              <a:solidFill>
                <a:srgbClr val="21792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28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Challenges to airports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717833" cy="516394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1800" dirty="0" smtClean="0">
                <a:solidFill>
                  <a:srgbClr val="217925"/>
                </a:solidFill>
              </a:rPr>
              <a:t>Current Experience </a:t>
            </a:r>
          </a:p>
          <a:p>
            <a:pPr lvl="0"/>
            <a:endParaRPr lang="en-US" sz="14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No single window approval process; multiple stakeholder communities</a:t>
            </a:r>
            <a:endParaRPr lang="en-IN" sz="1500" dirty="0" smtClean="0">
              <a:solidFill>
                <a:srgbClr val="217925"/>
              </a:solidFill>
            </a:endParaRPr>
          </a:p>
          <a:p>
            <a:pPr lvl="0"/>
            <a:endParaRPr lang="en-US" sz="15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Stringent timelines for development</a:t>
            </a:r>
            <a:endParaRPr lang="en-IN" sz="1500" dirty="0" smtClean="0">
              <a:solidFill>
                <a:srgbClr val="217925"/>
              </a:solidFill>
            </a:endParaRPr>
          </a:p>
          <a:p>
            <a:pPr lvl="0"/>
            <a:endParaRPr lang="en-US" sz="15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Heavy performance related penalties; service delivery depended on sovereign functions</a:t>
            </a:r>
            <a:endParaRPr lang="en-IN" sz="1500" dirty="0" smtClean="0">
              <a:solidFill>
                <a:srgbClr val="217925"/>
              </a:solidFill>
            </a:endParaRPr>
          </a:p>
          <a:p>
            <a:pPr lvl="0"/>
            <a:endParaRPr lang="en-US" sz="15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Encroachments across airport land</a:t>
            </a:r>
            <a:endParaRPr lang="en-IN" sz="1500" dirty="0" smtClean="0">
              <a:solidFill>
                <a:srgbClr val="217925"/>
              </a:solidFill>
            </a:endParaRPr>
          </a:p>
          <a:p>
            <a:pPr lvl="0"/>
            <a:endParaRPr lang="en-US" sz="15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Brownfield development; poor state of existing infrastructure</a:t>
            </a:r>
            <a:endParaRPr lang="en-IN" sz="1500" dirty="0" smtClean="0">
              <a:solidFill>
                <a:srgbClr val="217925"/>
              </a:solidFill>
            </a:endParaRPr>
          </a:p>
          <a:p>
            <a:pPr lvl="0"/>
            <a:endParaRPr lang="en-US" sz="15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Availability of skilled manpower in airport development and operations</a:t>
            </a:r>
            <a:endParaRPr lang="en-IN" sz="1500" dirty="0" smtClean="0">
              <a:solidFill>
                <a:srgbClr val="217925"/>
              </a:solidFill>
            </a:endParaRPr>
          </a:p>
          <a:p>
            <a:pPr lvl="0"/>
            <a:endParaRPr lang="en-US" sz="15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Lack of industry status granted; non-availability of lending at preferred rates</a:t>
            </a:r>
          </a:p>
          <a:p>
            <a:pPr lvl="1"/>
            <a:endParaRPr lang="en-US" sz="1500" dirty="0" smtClean="0">
              <a:solidFill>
                <a:srgbClr val="217925"/>
              </a:solidFill>
            </a:endParaRPr>
          </a:p>
          <a:p>
            <a:pPr lvl="1"/>
            <a:r>
              <a:rPr lang="en-US" sz="1500" dirty="0" smtClean="0">
                <a:solidFill>
                  <a:srgbClr val="217925"/>
                </a:solidFill>
              </a:rPr>
              <a:t>Conflicts   </a:t>
            </a:r>
          </a:p>
          <a:p>
            <a:pPr lvl="2"/>
            <a:r>
              <a:rPr lang="en-IN" sz="1300" dirty="0" smtClean="0">
                <a:solidFill>
                  <a:srgbClr val="217925"/>
                </a:solidFill>
              </a:rPr>
              <a:t>Developers v. AERA</a:t>
            </a:r>
          </a:p>
          <a:p>
            <a:pPr lvl="2"/>
            <a:r>
              <a:rPr lang="en-IN" sz="1300" dirty="0" smtClean="0">
                <a:solidFill>
                  <a:srgbClr val="217925"/>
                </a:solidFill>
              </a:rPr>
              <a:t>Concession Agreement v. AERA Act</a:t>
            </a: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FFC000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217925"/>
                </a:solidFill>
              </a:rPr>
              <a:t>Thank You</a:t>
            </a:r>
            <a:endParaRPr lang="en-US" sz="4000" dirty="0">
              <a:solidFill>
                <a:srgbClr val="217925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346202" y="3480178"/>
            <a:ext cx="2456597" cy="132949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217925"/>
                </a:solidFill>
              </a:rPr>
              <a:t>LINK LEGAL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700" dirty="0" smtClean="0">
                <a:solidFill>
                  <a:srgbClr val="217925"/>
                </a:solidFill>
              </a:rPr>
              <a:t>India Law Services</a:t>
            </a:r>
            <a:endParaRPr lang="en-US" sz="1700" dirty="0">
              <a:solidFill>
                <a:srgbClr val="217925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739407" y="3968280"/>
            <a:ext cx="698551" cy="633335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>
            <a:off x="5913951" y="4446579"/>
            <a:ext cx="524007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Subtitle 1"/>
          <p:cNvSpPr txBox="1">
            <a:spLocks/>
          </p:cNvSpPr>
          <p:nvPr/>
        </p:nvSpPr>
        <p:spPr>
          <a:xfrm>
            <a:off x="3384646" y="4301330"/>
            <a:ext cx="5759354" cy="132949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/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792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Delhi</a:t>
            </a:r>
            <a:r>
              <a:rPr lang="en-US" sz="1400" dirty="0" smtClean="0">
                <a:solidFill>
                  <a:srgbClr val="217925"/>
                </a:solidFill>
              </a:rPr>
              <a:t>|| Mumbai || Hyderabad || Bangalore || Chennai</a:t>
            </a:r>
            <a:r>
              <a:rPr lang="en-US" sz="2400" dirty="0" smtClean="0">
                <a:solidFill>
                  <a:srgbClr val="217925"/>
                </a:solidFill>
              </a:rPr>
              <a:t> 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21792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98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500" dirty="0" smtClean="0">
                <a:solidFill>
                  <a:srgbClr val="217925"/>
                </a:solidFill>
              </a:rPr>
              <a:t>Existing Airport Infrastructure </a:t>
            </a: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2054" name="Picture 6" descr="C:\Users\LinkLegal\Desktop\airport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933" y="1165413"/>
            <a:ext cx="8746998" cy="5190937"/>
          </a:xfrm>
          <a:prstGeom prst="rect">
            <a:avLst/>
          </a:prstGeom>
          <a:noFill/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71475"/>
            <a:ext cx="8229600" cy="52863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217925"/>
                </a:solidFill>
              </a:rPr>
              <a:t>Growth and Future</a:t>
            </a:r>
            <a:endParaRPr lang="en-US" sz="2800" dirty="0">
              <a:solidFill>
                <a:srgbClr val="217925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83906" y="1119892"/>
            <a:ext cx="4218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2768600" y="1512549"/>
            <a:ext cx="615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solidFill>
                  <a:srgbClr val="217925"/>
                </a:solidFill>
              </a:rPr>
              <a:t>12th five year plan – 17 Greenfield  and 6 Brownfield airports in the near future.</a:t>
            </a:r>
          </a:p>
        </p:txBody>
      </p:sp>
      <p:sp>
        <p:nvSpPr>
          <p:cNvPr id="19" name="Pentagon 18"/>
          <p:cNvSpPr/>
          <p:nvPr/>
        </p:nvSpPr>
        <p:spPr>
          <a:xfrm>
            <a:off x="304800" y="1512549"/>
            <a:ext cx="2387600" cy="830997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217925"/>
                </a:solidFill>
              </a:rPr>
              <a:t>Increase in airports</a:t>
            </a:r>
            <a:endParaRPr lang="en-IN" dirty="0">
              <a:solidFill>
                <a:srgbClr val="217925"/>
              </a:solidFill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304800" y="2832100"/>
            <a:ext cx="2387600" cy="646331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217925"/>
                </a:solidFill>
              </a:rPr>
              <a:t>Passenger handling - Market size</a:t>
            </a:r>
            <a:endParaRPr lang="en-IN" dirty="0">
              <a:solidFill>
                <a:srgbClr val="217925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68600" y="2647434"/>
            <a:ext cx="6159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solidFill>
                  <a:srgbClr val="217925"/>
                </a:solidFill>
              </a:rPr>
              <a:t>India is 9th largest aviation market globally – to become 3rd largest aviation market by 2020 - domestic pax - 209 mn. and international pax - 60 mn. by 2017.</a:t>
            </a:r>
          </a:p>
        </p:txBody>
      </p:sp>
      <p:sp>
        <p:nvSpPr>
          <p:cNvPr id="23" name="Pentagon 22"/>
          <p:cNvSpPr/>
          <p:nvPr/>
        </p:nvSpPr>
        <p:spPr>
          <a:xfrm>
            <a:off x="304800" y="3937000"/>
            <a:ext cx="2387600" cy="646331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217925"/>
                </a:solidFill>
              </a:rPr>
              <a:t>Rising PPP and investment </a:t>
            </a:r>
            <a:endParaRPr lang="en-IN" dirty="0">
              <a:solidFill>
                <a:srgbClr val="217925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68600" y="3780231"/>
            <a:ext cx="615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solidFill>
                  <a:srgbClr val="217925"/>
                </a:solidFill>
              </a:rPr>
              <a:t>Five international airports completed by PPP model – Estimated investment to increase by 66.7 % to USD 9.3 bn.</a:t>
            </a:r>
          </a:p>
        </p:txBody>
      </p:sp>
      <p:sp>
        <p:nvSpPr>
          <p:cNvPr id="26" name="Pentagon 25"/>
          <p:cNvSpPr/>
          <p:nvPr/>
        </p:nvSpPr>
        <p:spPr>
          <a:xfrm>
            <a:off x="304800" y="4980560"/>
            <a:ext cx="2387600" cy="646331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217925"/>
                </a:solidFill>
              </a:rPr>
              <a:t>Easing of FDI norms</a:t>
            </a:r>
            <a:endParaRPr lang="en-IN" dirty="0">
              <a:solidFill>
                <a:srgbClr val="21792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68600" y="4980560"/>
            <a:ext cx="615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solidFill>
                  <a:srgbClr val="217925"/>
                </a:solidFill>
              </a:rPr>
              <a:t>From September 2012, FDI of 49% in air transport services permitted.  100% FDI allowed in airports.</a:t>
            </a:r>
          </a:p>
        </p:txBody>
      </p:sp>
      <p:sp>
        <p:nvSpPr>
          <p:cNvPr id="28" name="Pentagon 27"/>
          <p:cNvSpPr/>
          <p:nvPr/>
        </p:nvSpPr>
        <p:spPr>
          <a:xfrm>
            <a:off x="304800" y="5903890"/>
            <a:ext cx="2387600" cy="646331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217925"/>
                </a:solidFill>
              </a:rPr>
              <a:t>MRO hub</a:t>
            </a:r>
            <a:endParaRPr lang="en-IN" dirty="0">
              <a:solidFill>
                <a:srgbClr val="217925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68600" y="5903890"/>
            <a:ext cx="615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solidFill>
                  <a:srgbClr val="217925"/>
                </a:solidFill>
              </a:rPr>
              <a:t>Growth upto USD 1.5 bn. estimated by 2020. 100% FDI in MRO.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66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Regulatory Scenario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717833" cy="497029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1800" dirty="0" smtClean="0">
                <a:solidFill>
                  <a:srgbClr val="217925"/>
                </a:solidFill>
              </a:rPr>
              <a:t>Regulatory Bodies/Sectoral Policies </a:t>
            </a: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217925"/>
                </a:solidFill>
              </a:rPr>
              <a:t>Directorate General of Civil Aviation - DGCA</a:t>
            </a: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217925"/>
                </a:solidFill>
              </a:rPr>
              <a:t>Airport Infrastructure Policy  </a:t>
            </a: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800" dirty="0" smtClean="0">
                <a:solidFill>
                  <a:srgbClr val="217925"/>
                </a:solidFill>
              </a:rPr>
              <a:t>Key Regulations  (with rules issued thereunder)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217925"/>
                </a:solidFill>
              </a:rPr>
              <a:t>Airports Authority of India Act, 1994</a:t>
            </a: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217925"/>
                </a:solidFill>
              </a:rPr>
              <a:t>Aircraft Act, 1934</a:t>
            </a: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217925"/>
                </a:solidFill>
              </a:rPr>
              <a:t>The Airport Economic Regulatory Authority of India Act, 2008</a:t>
            </a: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217925"/>
                </a:solidFill>
              </a:rPr>
              <a:t>Other applicable legislation including the FEMA, environmental laws, labour, taxation </a:t>
            </a:r>
          </a:p>
          <a:p>
            <a:pPr lvl="1">
              <a:spcBef>
                <a:spcPts val="0"/>
              </a:spcBef>
              <a:buNone/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en-US" sz="1600" i="1" dirty="0" smtClean="0">
                <a:solidFill>
                  <a:srgbClr val="217925"/>
                </a:solidFill>
              </a:rPr>
              <a:t>Proposed Legislations - Civil Aviation Authority of India Bill, 2012</a:t>
            </a: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254000" y="1119892"/>
            <a:ext cx="8597900" cy="5611108"/>
          </a:xfrm>
        </p:spPr>
        <p:txBody>
          <a:bodyPr>
            <a:normAutofit/>
          </a:bodyPr>
          <a:lstStyle/>
          <a:p>
            <a:pPr marL="723900" indent="-368300" algn="just">
              <a:spcBef>
                <a:spcPts val="0"/>
              </a:spcBef>
              <a:buNone/>
            </a:pPr>
            <a:endParaRPr lang="en-IN" sz="18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  <a:buNone/>
            </a:pPr>
            <a:endParaRPr lang="en-IN" sz="18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  <a:buFont typeface="Wingdings" pitchFamily="2" charset="2"/>
              <a:buChar char="Ø"/>
            </a:pPr>
            <a:endParaRPr lang="en-IN" sz="18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  <a:buFont typeface="Wingdings" pitchFamily="2" charset="2"/>
              <a:buChar char="Ø"/>
            </a:pPr>
            <a:endParaRPr lang="en-IN" sz="1400" dirty="0" smtClean="0">
              <a:solidFill>
                <a:schemeClr val="tx1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83906" y="1119892"/>
            <a:ext cx="4218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24" name="Title 2"/>
          <p:cNvSpPr>
            <a:spLocks noGrp="1"/>
          </p:cNvSpPr>
          <p:nvPr>
            <p:ph type="title"/>
          </p:nvPr>
        </p:nvSpPr>
        <p:spPr>
          <a:xfrm>
            <a:off x="0" y="371476"/>
            <a:ext cx="8229600" cy="52863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217925"/>
                </a:solidFill>
              </a:rPr>
              <a:t>Regulatory Overview</a:t>
            </a:r>
            <a:endParaRPr lang="en-US" sz="2800" dirty="0">
              <a:solidFill>
                <a:srgbClr val="21792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05200" y="1320800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MOCA</a:t>
            </a:r>
          </a:p>
        </p:txBody>
      </p:sp>
      <p:cxnSp>
        <p:nvCxnSpPr>
          <p:cNvPr id="12" name="Straight Connector 11"/>
          <p:cNvCxnSpPr>
            <a:stCxn id="9" idx="2"/>
          </p:cNvCxnSpPr>
          <p:nvPr/>
        </p:nvCxnSpPr>
        <p:spPr>
          <a:xfrm>
            <a:off x="4470400" y="1727200"/>
            <a:ext cx="0" cy="33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82800" y="20574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082800" y="2057400"/>
            <a:ext cx="0" cy="33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70400" y="2057400"/>
            <a:ext cx="0" cy="33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31000" y="2057400"/>
            <a:ext cx="0" cy="33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574800" y="2387600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AERA Act, 2008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657600" y="2387600"/>
            <a:ext cx="21082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Aircraft Act, 1934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37635" y="2387600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AAI Act, 1994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470400" y="1905000"/>
            <a:ext cx="26324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102835" y="1676400"/>
            <a:ext cx="1749065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DGCA &amp; BCAS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812800" y="1905000"/>
            <a:ext cx="36576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12800" y="1905000"/>
            <a:ext cx="0" cy="109220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52400" y="2937024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Steering Committee (SA) </a:t>
            </a:r>
            <a:endParaRPr lang="en-IN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52400" y="3509368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 b="1" dirty="0" smtClean="0"/>
          </a:p>
          <a:p>
            <a:pPr algn="ctr"/>
            <a:r>
              <a:rPr lang="en-IN" sz="1400" b="1" dirty="0" smtClean="0">
                <a:solidFill>
                  <a:schemeClr val="tx1"/>
                </a:solidFill>
              </a:rPr>
              <a:t>Green Field Policy </a:t>
            </a:r>
            <a:endParaRPr lang="en-IN" sz="1400" dirty="0" smtClean="0">
              <a:solidFill>
                <a:schemeClr val="tx1"/>
              </a:solidFill>
            </a:endParaRPr>
          </a:p>
          <a:p>
            <a:pPr algn="ctr"/>
            <a:endParaRPr lang="en-IN" dirty="0"/>
          </a:p>
        </p:txBody>
      </p:sp>
      <p:sp>
        <p:nvSpPr>
          <p:cNvPr id="38" name="Rectangle 37"/>
          <p:cNvSpPr/>
          <p:nvPr/>
        </p:nvSpPr>
        <p:spPr>
          <a:xfrm>
            <a:off x="152400" y="4118968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 dirty="0" smtClean="0"/>
          </a:p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Site Clearance by SA</a:t>
            </a:r>
          </a:p>
          <a:p>
            <a:pPr algn="ctr"/>
            <a:endParaRPr lang="en-IN" dirty="0"/>
          </a:p>
        </p:txBody>
      </p:sp>
      <p:sp>
        <p:nvSpPr>
          <p:cNvPr id="39" name="Rectangle 38"/>
          <p:cNvSpPr/>
          <p:nvPr/>
        </p:nvSpPr>
        <p:spPr>
          <a:xfrm>
            <a:off x="152400" y="4728932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 dirty="0" smtClean="0"/>
          </a:p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In-principle approval from SA</a:t>
            </a:r>
          </a:p>
          <a:p>
            <a:pPr algn="ctr"/>
            <a:endParaRPr lang="en-IN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812800" y="3343424"/>
            <a:ext cx="0" cy="3395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12800" y="3887524"/>
            <a:ext cx="0" cy="3395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12800" y="4527744"/>
            <a:ext cx="0" cy="2694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3" idx="2"/>
          </p:cNvCxnSpPr>
          <p:nvPr/>
        </p:nvCxnSpPr>
        <p:spPr>
          <a:xfrm>
            <a:off x="7102835" y="2794000"/>
            <a:ext cx="0" cy="441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765800" y="3085048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AAI</a:t>
            </a:r>
          </a:p>
        </p:txBody>
      </p:sp>
      <p:cxnSp>
        <p:nvCxnSpPr>
          <p:cNvPr id="50" name="Straight Connector 49"/>
          <p:cNvCxnSpPr>
            <a:stCxn id="48" idx="3"/>
          </p:cNvCxnSpPr>
          <p:nvPr/>
        </p:nvCxnSpPr>
        <p:spPr>
          <a:xfrm>
            <a:off x="7696200" y="3288248"/>
            <a:ext cx="825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521700" y="3301896"/>
            <a:ext cx="0" cy="1362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906294" y="4677768"/>
            <a:ext cx="1930400" cy="8088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 b="1" dirty="0" smtClean="0"/>
          </a:p>
          <a:p>
            <a:pPr algn="ctr"/>
            <a:r>
              <a:rPr lang="en-IN" sz="1400" b="1" dirty="0" smtClean="0">
                <a:solidFill>
                  <a:schemeClr val="tx1"/>
                </a:solidFill>
              </a:rPr>
              <a:t>Brown-field</a:t>
            </a:r>
            <a:r>
              <a:rPr lang="en-IN" sz="1400" dirty="0" smtClean="0">
                <a:solidFill>
                  <a:schemeClr val="tx1"/>
                </a:solidFill>
              </a:rPr>
              <a:t> airport - AAI can assign to any third party</a:t>
            </a:r>
            <a:endParaRPr lang="en-IN" dirty="0" smtClean="0">
              <a:solidFill>
                <a:schemeClr val="tx1"/>
              </a:solidFill>
            </a:endParaRPr>
          </a:p>
          <a:p>
            <a:pPr algn="ctr"/>
            <a:endParaRPr lang="en-IN" dirty="0"/>
          </a:p>
        </p:txBody>
      </p:sp>
      <p:cxnSp>
        <p:nvCxnSpPr>
          <p:cNvPr id="55" name="Straight Connector 54"/>
          <p:cNvCxnSpPr>
            <a:stCxn id="37" idx="3"/>
          </p:cNvCxnSpPr>
          <p:nvPr/>
        </p:nvCxnSpPr>
        <p:spPr>
          <a:xfrm>
            <a:off x="2082800" y="3712568"/>
            <a:ext cx="4942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77094" y="3233656"/>
            <a:ext cx="0" cy="952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577094" y="3247304"/>
            <a:ext cx="4942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577094" y="4199804"/>
            <a:ext cx="4942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071388" y="3057752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AAI Airports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071388" y="3996604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Airport Co. Airports</a:t>
            </a:r>
          </a:p>
        </p:txBody>
      </p:sp>
      <p:cxnSp>
        <p:nvCxnSpPr>
          <p:cNvPr id="66" name="Straight Connector 65"/>
          <p:cNvCxnSpPr>
            <a:endCxn id="48" idx="1"/>
          </p:cNvCxnSpPr>
          <p:nvPr/>
        </p:nvCxnSpPr>
        <p:spPr>
          <a:xfrm>
            <a:off x="5001788" y="3288248"/>
            <a:ext cx="7640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52400" y="5363816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DGCA license</a:t>
            </a:r>
            <a:endParaRPr lang="en-IN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52400" y="5997048"/>
            <a:ext cx="1930400" cy="40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tx1"/>
                </a:solidFill>
              </a:rPr>
              <a:t>Proposal referred to MOCA</a:t>
            </a:r>
            <a:endParaRPr lang="en-IN" sz="1400" dirty="0">
              <a:solidFill>
                <a:schemeClr val="tx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812800" y="5108036"/>
            <a:ext cx="0" cy="2694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12800" y="5661032"/>
            <a:ext cx="0" cy="30872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46553" y="5780782"/>
            <a:ext cx="46837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>
                <a:solidFill>
                  <a:srgbClr val="217925"/>
                </a:solidFill>
              </a:rPr>
              <a:t>MOCA – Ministry of civil aviation</a:t>
            </a:r>
          </a:p>
          <a:p>
            <a:r>
              <a:rPr lang="en-IN" sz="1400" dirty="0" smtClean="0">
                <a:solidFill>
                  <a:srgbClr val="217925"/>
                </a:solidFill>
              </a:rPr>
              <a:t>AERA - Airports Economic Regulatory Authority</a:t>
            </a:r>
          </a:p>
          <a:p>
            <a:r>
              <a:rPr lang="en-IN" sz="1400" dirty="0" smtClean="0">
                <a:solidFill>
                  <a:srgbClr val="217925"/>
                </a:solidFill>
              </a:rPr>
              <a:t>DGCA – Director General of Civil Aviation</a:t>
            </a:r>
          </a:p>
          <a:p>
            <a:r>
              <a:rPr lang="en-IN" sz="1400" dirty="0" smtClean="0">
                <a:solidFill>
                  <a:srgbClr val="217925"/>
                </a:solidFill>
              </a:rPr>
              <a:t>AAI – Airport Authority of India</a:t>
            </a:r>
            <a:endParaRPr lang="en-IN" sz="1400" dirty="0">
              <a:solidFill>
                <a:srgbClr val="217925"/>
              </a:solidFill>
            </a:endParaRP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27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Economic Regulation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717833" cy="49702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800" dirty="0" smtClean="0">
                <a:solidFill>
                  <a:srgbClr val="217925"/>
                </a:solidFill>
              </a:rPr>
              <a:t>No airport regulatory authority at the time of signing of the concession agreement </a:t>
            </a: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800" dirty="0" smtClean="0">
                <a:solidFill>
                  <a:srgbClr val="217925"/>
                </a:solidFill>
              </a:rPr>
              <a:t>Section 13 of AERA Act</a:t>
            </a: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800" dirty="0" smtClean="0">
                <a:solidFill>
                  <a:srgbClr val="217925"/>
                </a:solidFill>
              </a:rPr>
              <a:t>Delhi/Mumbai – existing rates were valid for one year from April 2006 and then with revision of 10 percent after the first year and determination by AERA thereafter</a:t>
            </a: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800" dirty="0" smtClean="0">
                <a:solidFill>
                  <a:srgbClr val="217925"/>
                </a:solidFill>
              </a:rPr>
              <a:t>White paper/consultation paper issued by AERA for all airports  pursuant to which tariff orders were passed for Delhi and Mumbai.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en-US" sz="1800" i="1" dirty="0" smtClean="0">
                <a:solidFill>
                  <a:srgbClr val="217925"/>
                </a:solidFill>
              </a:rPr>
              <a:t>	(order 13 and 14 issued by AERA list out the regulatory philosophy and approach to regulate airport operators</a:t>
            </a:r>
            <a:r>
              <a:rPr lang="en-US" sz="1800" dirty="0" smtClean="0">
                <a:solidFill>
                  <a:srgbClr val="217925"/>
                </a:solidFill>
              </a:rPr>
              <a:t>)</a:t>
            </a: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5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4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19892"/>
            <a:ext cx="8229600" cy="5509508"/>
          </a:xfrm>
        </p:spPr>
        <p:txBody>
          <a:bodyPr>
            <a:normAutofit/>
          </a:bodyPr>
          <a:lstStyle/>
          <a:p>
            <a:pPr marL="355600" indent="-355600" algn="just">
              <a:spcBef>
                <a:spcPts val="0"/>
              </a:spcBef>
              <a:tabLst>
                <a:tab pos="355600" algn="l"/>
              </a:tabLst>
            </a:pPr>
            <a:r>
              <a:rPr lang="en-IN" sz="1800" dirty="0" smtClean="0">
                <a:solidFill>
                  <a:srgbClr val="217925"/>
                </a:solidFill>
              </a:rPr>
              <a:t>AERA determines the tariff for aero services taking the following into consideration:</a:t>
            </a:r>
          </a:p>
          <a:p>
            <a:pPr marL="723900" indent="-368300" algn="just">
              <a:spcBef>
                <a:spcPts val="0"/>
              </a:spcBef>
              <a:buFont typeface="Wingdings" pitchFamily="2" charset="2"/>
              <a:buChar char="Ø"/>
            </a:pPr>
            <a:endParaRPr lang="en-IN" sz="1600" dirty="0">
              <a:solidFill>
                <a:schemeClr val="tx1"/>
              </a:solidFill>
            </a:endParaRPr>
          </a:p>
          <a:p>
            <a:pPr marL="723900" indent="-368300"/>
            <a:r>
              <a:rPr lang="en-US" sz="1400" dirty="0" smtClean="0">
                <a:solidFill>
                  <a:srgbClr val="217925"/>
                </a:solidFill>
              </a:rPr>
              <a:t>Capital </a:t>
            </a:r>
            <a:r>
              <a:rPr lang="en-US" sz="1400" dirty="0">
                <a:solidFill>
                  <a:srgbClr val="217925"/>
                </a:solidFill>
              </a:rPr>
              <a:t>expenditure incurred and timely investment in improvement of airport activities;</a:t>
            </a:r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r>
              <a:rPr lang="en-US" sz="1400" dirty="0">
                <a:solidFill>
                  <a:srgbClr val="217925"/>
                </a:solidFill>
              </a:rPr>
              <a:t>The services provided, its quality and other relevant factors;</a:t>
            </a:r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r>
              <a:rPr lang="en-US" sz="1400" dirty="0">
                <a:solidFill>
                  <a:srgbClr val="217925"/>
                </a:solidFill>
              </a:rPr>
              <a:t>The cost of improving efficiency;</a:t>
            </a:r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r>
              <a:rPr lang="en-US" sz="1400" dirty="0">
                <a:solidFill>
                  <a:srgbClr val="217925"/>
                </a:solidFill>
              </a:rPr>
              <a:t>Economic and viable operation of major airports;</a:t>
            </a:r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r>
              <a:rPr lang="en-US" sz="1400" dirty="0">
                <a:solidFill>
                  <a:srgbClr val="217925"/>
                </a:solidFill>
              </a:rPr>
              <a:t>Revenue received from services other than the aeronautical services;</a:t>
            </a:r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r>
              <a:rPr lang="en-US" sz="1400" dirty="0">
                <a:solidFill>
                  <a:srgbClr val="217925"/>
                </a:solidFill>
              </a:rPr>
              <a:t>The concession offered by the Central Government in any agreement or MoU or otherwise; and</a:t>
            </a:r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endParaRPr lang="en-IN" sz="1400" dirty="0">
              <a:solidFill>
                <a:srgbClr val="217925"/>
              </a:solidFill>
            </a:endParaRPr>
          </a:p>
          <a:p>
            <a:pPr marL="723900" indent="-368300"/>
            <a:r>
              <a:rPr lang="en-US" sz="1400" dirty="0">
                <a:solidFill>
                  <a:srgbClr val="217925"/>
                </a:solidFill>
              </a:rPr>
              <a:t>Any other factor which may be relevant</a:t>
            </a:r>
            <a:r>
              <a:rPr lang="en-US" sz="1400" dirty="0" smtClean="0">
                <a:solidFill>
                  <a:srgbClr val="217925"/>
                </a:solidFill>
              </a:rPr>
              <a:t>. </a:t>
            </a:r>
            <a:endParaRPr lang="en-IN" sz="1400" dirty="0" smtClean="0">
              <a:solidFill>
                <a:srgbClr val="217925"/>
              </a:solidFill>
            </a:endParaRPr>
          </a:p>
          <a:p>
            <a:pPr marL="1079500" indent="-355600" algn="just">
              <a:spcBef>
                <a:spcPts val="0"/>
              </a:spcBef>
              <a:buNone/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  <a:buNone/>
            </a:pPr>
            <a:endParaRPr lang="en-IN" sz="1600" dirty="0" smtClean="0">
              <a:solidFill>
                <a:schemeClr val="tx1"/>
              </a:solidFill>
            </a:endParaRPr>
          </a:p>
          <a:p>
            <a:pPr marL="723900" indent="-368300" algn="just">
              <a:spcBef>
                <a:spcPts val="0"/>
              </a:spcBef>
              <a:buNone/>
            </a:pPr>
            <a:endParaRPr lang="en-IN" sz="1600" dirty="0" smtClean="0">
              <a:solidFill>
                <a:schemeClr val="tx1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24" name="Title 2"/>
          <p:cNvSpPr>
            <a:spLocks noGrp="1"/>
          </p:cNvSpPr>
          <p:nvPr>
            <p:ph type="title"/>
          </p:nvPr>
        </p:nvSpPr>
        <p:spPr>
          <a:xfrm>
            <a:off x="0" y="371476"/>
            <a:ext cx="8229600" cy="52863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217925"/>
                </a:solidFill>
              </a:rPr>
              <a:t>Economic Regulator - AERA</a:t>
            </a:r>
            <a:endParaRPr lang="en-US" sz="2800" dirty="0">
              <a:solidFill>
                <a:srgbClr val="21792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66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Popular Till Models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717833" cy="516394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217925"/>
                </a:solidFill>
              </a:rPr>
              <a:t>Light touch </a:t>
            </a: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Single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IN" sz="14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Dual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Hybrid Till </a:t>
            </a:r>
            <a:endParaRPr lang="en-IN" sz="1800" dirty="0" smtClean="0">
              <a:solidFill>
                <a:srgbClr val="217925"/>
              </a:solidFill>
            </a:endParaRP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FFC000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933" y="261066"/>
            <a:ext cx="7413590" cy="634017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217925"/>
                </a:solidFill>
              </a:rPr>
              <a:t>Single Till</a:t>
            </a:r>
            <a:endParaRPr lang="en-US" sz="2500" dirty="0" smtClean="0">
              <a:solidFill>
                <a:srgbClr val="217925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933" y="1157584"/>
            <a:ext cx="8717833" cy="516394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217925"/>
                </a:solidFill>
              </a:rPr>
              <a:t>Light touch</a:t>
            </a: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Single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IN" sz="14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Dual till</a:t>
            </a:r>
            <a:endParaRPr lang="en-IN" sz="1800" dirty="0" smtClean="0">
              <a:solidFill>
                <a:srgbClr val="217925"/>
              </a:solidFill>
            </a:endParaRPr>
          </a:p>
          <a:p>
            <a:pPr lvl="1"/>
            <a:endParaRPr lang="en-US" sz="1800" dirty="0" smtClean="0">
              <a:solidFill>
                <a:srgbClr val="217925"/>
              </a:solidFill>
            </a:endParaRPr>
          </a:p>
          <a:p>
            <a:r>
              <a:rPr lang="en-US" sz="1800" dirty="0" smtClean="0">
                <a:solidFill>
                  <a:srgbClr val="217925"/>
                </a:solidFill>
              </a:rPr>
              <a:t>Hybrid Till </a:t>
            </a:r>
            <a:endParaRPr lang="en-IN" sz="1800" dirty="0" smtClean="0">
              <a:solidFill>
                <a:srgbClr val="217925"/>
              </a:solidFill>
            </a:endParaRPr>
          </a:p>
          <a:p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solidFill>
                <a:srgbClr val="217925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600" dirty="0" smtClean="0">
              <a:solidFill>
                <a:srgbClr val="217925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 smtClean="0">
              <a:solidFill>
                <a:srgbClr val="FFC000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6906294" y="371475"/>
            <a:ext cx="509587" cy="528638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>
              <a:cs typeface="Times New Roman" pitchFamily="18" charset="0"/>
            </a:endParaRP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7102835" y="765175"/>
            <a:ext cx="30956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20345" y="488950"/>
            <a:ext cx="181000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3038">
              <a:defRPr/>
            </a:pPr>
            <a:r>
              <a:rPr lang="en-US" sz="1400" b="1" dirty="0">
                <a:solidFill>
                  <a:srgbClr val="00B050"/>
                </a:solidFill>
                <a:cs typeface="Times New Roman" pitchFamily="18" charset="0"/>
              </a:rPr>
              <a:t>LINK LEGAL</a:t>
            </a:r>
          </a:p>
          <a:p>
            <a:pPr indent="111125">
              <a:defRPr/>
            </a:pPr>
            <a:r>
              <a:rPr lang="en-US" sz="900" b="1" dirty="0">
                <a:solidFill>
                  <a:srgbClr val="00B050"/>
                </a:solidFill>
                <a:cs typeface="Times New Roman" pitchFamily="18" charset="0"/>
              </a:rPr>
              <a:t>INDIA </a:t>
            </a:r>
            <a:r>
              <a:rPr lang="en-US" sz="900" b="1" dirty="0" smtClean="0">
                <a:solidFill>
                  <a:srgbClr val="00B050"/>
                </a:solidFill>
                <a:cs typeface="Times New Roman" pitchFamily="18" charset="0"/>
              </a:rPr>
              <a:t>LAW  SERVICES</a:t>
            </a:r>
            <a:endParaRPr lang="en-IN" sz="9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8" y="976313"/>
            <a:ext cx="8848725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443655" y="1400788"/>
            <a:ext cx="343688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85378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Communication]</Template>
  <TotalTime>1944</TotalTime>
  <Words>697</Words>
  <Application>Microsoft Office PowerPoint</Application>
  <PresentationFormat>On-screen Show (4:3)</PresentationFormat>
  <Paragraphs>292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TS010385378</vt:lpstr>
      <vt:lpstr>Indian Airports – Understanding the Revenue Regime</vt:lpstr>
      <vt:lpstr>Existing Airport Infrastructure </vt:lpstr>
      <vt:lpstr>Growth and Future</vt:lpstr>
      <vt:lpstr>Regulatory Scenario</vt:lpstr>
      <vt:lpstr>Regulatory Overview</vt:lpstr>
      <vt:lpstr>Economic Regulation</vt:lpstr>
      <vt:lpstr>Economic Regulator - AERA</vt:lpstr>
      <vt:lpstr>Popular Till Models</vt:lpstr>
      <vt:lpstr>Single Till</vt:lpstr>
      <vt:lpstr>Hybrid Till</vt:lpstr>
      <vt:lpstr>Hybrid Till</vt:lpstr>
      <vt:lpstr>Dual Till</vt:lpstr>
      <vt:lpstr>Greenfield Airports</vt:lpstr>
      <vt:lpstr>Brownfield Airports</vt:lpstr>
      <vt:lpstr>Brownfield Airports</vt:lpstr>
      <vt:lpstr>Challenges to airports</vt:lpstr>
      <vt:lpstr>Thank You</vt:lpstr>
    </vt:vector>
  </TitlesOfParts>
  <Company>Link Legal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legal</dc:title>
  <dc:creator>Link Legal</dc:creator>
  <cp:lastModifiedBy>Link Legal</cp:lastModifiedBy>
  <cp:revision>236</cp:revision>
  <dcterms:created xsi:type="dcterms:W3CDTF">2012-07-01T07:22:37Z</dcterms:created>
  <dcterms:modified xsi:type="dcterms:W3CDTF">2016-01-19T09:02:26Z</dcterms:modified>
</cp:coreProperties>
</file>